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16" r:id="rId3"/>
    <p:sldId id="311" r:id="rId4"/>
    <p:sldId id="312" r:id="rId5"/>
    <p:sldId id="313" r:id="rId6"/>
    <p:sldId id="314" r:id="rId7"/>
    <p:sldId id="317" r:id="rId8"/>
    <p:sldId id="310" r:id="rId9"/>
    <p:sldId id="288" r:id="rId10"/>
    <p:sldId id="290" r:id="rId11"/>
    <p:sldId id="291" r:id="rId12"/>
    <p:sldId id="292" r:id="rId13"/>
    <p:sldId id="293" r:id="rId14"/>
    <p:sldId id="294" r:id="rId15"/>
    <p:sldId id="295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7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45B8-76EC-144B-941F-C1621765A4DE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9CE47-5FA3-9241-B536-E84ECDB47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9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D091-3F46-474C-565F-29EC70C5F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1752600"/>
            <a:ext cx="5943600" cy="185530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75517-298B-7C7E-782F-C8A170FD1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3607904"/>
            <a:ext cx="5943600" cy="116287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F0F38-9FF3-1EA7-F3B7-C83A150F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DC1C-9D49-D456-F209-19386504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0527A-FB52-4ED3-CEE8-BBAC521E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BCA92E-658A-BA7E-2457-5EFE9AF85F9B}"/>
              </a:ext>
            </a:extLst>
          </p:cNvPr>
          <p:cNvCxnSpPr>
            <a:cxnSpLocks/>
          </p:cNvCxnSpPr>
          <p:nvPr userDrawn="1"/>
        </p:nvCxnSpPr>
        <p:spPr>
          <a:xfrm>
            <a:off x="380999" y="3607904"/>
            <a:ext cx="5943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7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1685-E945-37C8-734C-CA302256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D76C-440F-5970-D895-A9ACE647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4877-1762-0DE1-F68F-6329985F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CFC45-8100-31B3-5740-C4B3C0BA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DC079-0501-8B35-8E73-46377BF5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0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DD7256-2145-F9BF-E8AD-CFCE74B1BCB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94252" y="1752601"/>
            <a:ext cx="5486400" cy="36443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8AE46-51DB-AFA6-4D6A-7DE42C5F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C01F-795E-B771-552E-0A76027E1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68098"/>
            <a:ext cx="5486400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66279-9766-2BBE-2D64-46BDFD204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7852" y="2168098"/>
            <a:ext cx="5473148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491E-54B0-92C8-2F42-A7D17C5E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688C-D9F4-4479-CCFD-E726514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B104-9915-BF73-F354-408A49D9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D67C08-C0A2-BD6E-1DE5-5DFED92C6D9C}"/>
              </a:ext>
            </a:extLst>
          </p:cNvPr>
          <p:cNvCxnSpPr>
            <a:cxnSpLocks/>
          </p:cNvCxnSpPr>
          <p:nvPr userDrawn="1"/>
        </p:nvCxnSpPr>
        <p:spPr>
          <a:xfrm>
            <a:off x="380999" y="2117035"/>
            <a:ext cx="548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FE0D82-288F-21FF-EB57-AD26C595E281}"/>
              </a:ext>
            </a:extLst>
          </p:cNvPr>
          <p:cNvCxnSpPr>
            <a:cxnSpLocks/>
          </p:cNvCxnSpPr>
          <p:nvPr userDrawn="1"/>
        </p:nvCxnSpPr>
        <p:spPr>
          <a:xfrm>
            <a:off x="6324600" y="2117035"/>
            <a:ext cx="548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AB03CC-D994-7107-520B-12D802DD407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324600" y="1752601"/>
            <a:ext cx="5486400" cy="36443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6957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AE46-51DB-AFA6-4D6A-7DE42C5F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C01F-795E-B771-552E-0A76027E1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68097"/>
            <a:ext cx="3520440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491E-54B0-92C8-2F42-A7D17C5E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688C-D9F4-4479-CCFD-E726514E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DB104-9915-BF73-F354-408A49D9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D67C08-C0A2-BD6E-1DE5-5DFED92C6D9C}"/>
              </a:ext>
            </a:extLst>
          </p:cNvPr>
          <p:cNvCxnSpPr>
            <a:cxnSpLocks/>
          </p:cNvCxnSpPr>
          <p:nvPr userDrawn="1"/>
        </p:nvCxnSpPr>
        <p:spPr>
          <a:xfrm>
            <a:off x="380999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FF3A6D-50AE-14A3-35F2-1568B1FEDE1C}"/>
              </a:ext>
            </a:extLst>
          </p:cNvPr>
          <p:cNvSpPr txBox="1"/>
          <p:nvPr userDrawn="1"/>
        </p:nvSpPr>
        <p:spPr>
          <a:xfrm>
            <a:off x="380999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802324-492D-98B8-E321-C47A8AA24B4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35779" y="2168097"/>
            <a:ext cx="3520440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A48792-CADF-E012-CCDC-894350BD444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90560" y="2168096"/>
            <a:ext cx="3520440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DDAC8F-21D3-2871-C362-57E53F89740A}"/>
              </a:ext>
            </a:extLst>
          </p:cNvPr>
          <p:cNvCxnSpPr>
            <a:cxnSpLocks/>
          </p:cNvCxnSpPr>
          <p:nvPr userDrawn="1"/>
        </p:nvCxnSpPr>
        <p:spPr>
          <a:xfrm>
            <a:off x="4335780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685413-3C86-CFDA-027C-BA774E46D320}"/>
              </a:ext>
            </a:extLst>
          </p:cNvPr>
          <p:cNvSpPr txBox="1"/>
          <p:nvPr userDrawn="1"/>
        </p:nvSpPr>
        <p:spPr>
          <a:xfrm>
            <a:off x="4335780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Header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922BD0-BC52-F959-F429-74DEE6975D54}"/>
              </a:ext>
            </a:extLst>
          </p:cNvPr>
          <p:cNvCxnSpPr>
            <a:cxnSpLocks/>
          </p:cNvCxnSpPr>
          <p:nvPr userDrawn="1"/>
        </p:nvCxnSpPr>
        <p:spPr>
          <a:xfrm>
            <a:off x="8290561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85089A-ED76-3514-1A95-6C6BAE3E1BCE}"/>
              </a:ext>
            </a:extLst>
          </p:cNvPr>
          <p:cNvSpPr txBox="1"/>
          <p:nvPr userDrawn="1"/>
        </p:nvSpPr>
        <p:spPr>
          <a:xfrm>
            <a:off x="8290561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49874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D87F-1E69-291A-8489-03016D83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08C67-C1CC-9916-8439-DAED6A94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8ADDC-B52F-490D-43D7-9A6F762A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40F7A-BC6F-D08C-CAD5-00B852A5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7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EE379-D3C8-FDBA-5A82-A43A7F97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1B173-85E2-FA9F-B357-BACA5BF4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92E12-FDBA-DD71-8FFF-67AA8C23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109D3-00CF-D2FA-4E56-C50DE9771C4B}"/>
              </a:ext>
            </a:extLst>
          </p:cNvPr>
          <p:cNvSpPr/>
          <p:nvPr userDrawn="1"/>
        </p:nvSpPr>
        <p:spPr>
          <a:xfrm>
            <a:off x="0" y="1361661"/>
            <a:ext cx="3124200" cy="248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thelas" panose="02000503000000020003" pitchFamily="2" charset="77"/>
              </a:rPr>
              <a:t>Section ribbon</a:t>
            </a:r>
          </a:p>
        </p:txBody>
      </p:sp>
    </p:spTree>
    <p:extLst>
      <p:ext uri="{BB962C8B-B14F-4D97-AF65-F5344CB8AC3E}">
        <p14:creationId xmlns:p14="http://schemas.microsoft.com/office/powerpoint/2010/main" val="382754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EE379-D3C8-FDBA-5A82-A43A7F97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F6BC-EC2F-624A-8ACC-A70708598F9D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1B173-85E2-FA9F-B357-BACA5BF4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92E12-FDBA-DD71-8FFF-67AA8C23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3F08-0706-1749-B9D0-D8BE61F0212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F0B8E7-D6BC-83D1-6969-3DF721D8F735}"/>
              </a:ext>
            </a:extLst>
          </p:cNvPr>
          <p:cNvGrpSpPr/>
          <p:nvPr userDrawn="1"/>
        </p:nvGrpSpPr>
        <p:grpSpPr>
          <a:xfrm>
            <a:off x="1" y="1237540"/>
            <a:ext cx="2235200" cy="428456"/>
            <a:chOff x="0" y="1237540"/>
            <a:chExt cx="3049017" cy="4284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372EBE-600D-642E-6615-754AE67AC488}"/>
                </a:ext>
              </a:extLst>
            </p:cNvPr>
            <p:cNvSpPr/>
            <p:nvPr userDrawn="1"/>
          </p:nvSpPr>
          <p:spPr>
            <a:xfrm>
              <a:off x="0" y="1350411"/>
              <a:ext cx="2984938" cy="2709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Section ribbon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2CCFC3-B657-3E3E-1A6C-54941D118F2B}"/>
                </a:ext>
              </a:extLst>
            </p:cNvPr>
            <p:cNvSpPr/>
            <p:nvPr userDrawn="1"/>
          </p:nvSpPr>
          <p:spPr>
            <a:xfrm rot="19737832">
              <a:off x="2831577" y="1237540"/>
              <a:ext cx="217440" cy="428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193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0C9CC-602A-4B53-A498-EE8E0700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A2535-E722-4921-4953-70CA9D9DF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430000" cy="461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B6E1-B389-1E56-57DA-BC2A7C295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80313"/>
            <a:ext cx="2743200" cy="270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thelas" panose="02000503000000020003" pitchFamily="2" charset="77"/>
              </a:defRPr>
            </a:lvl1pPr>
          </a:lstStyle>
          <a:p>
            <a:fld id="{1B01F6BC-EC2F-624A-8ACC-A70708598F9D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A4BC7-8D28-1189-0115-F4692B7E7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0313"/>
            <a:ext cx="4114800" cy="270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helas" panose="02000503000000020003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FCCE2-B34F-3011-DE2A-7BC6B533D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80313"/>
            <a:ext cx="2743200" cy="270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helas" panose="02000503000000020003" pitchFamily="2" charset="77"/>
              </a:defRPr>
            </a:lvl1pPr>
          </a:lstStyle>
          <a:p>
            <a:fld id="{EF213F08-0706-1749-B9D0-D8BE61F021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thelas" panose="0200050300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thelas" panose="0200050300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thelas" panose="0200050300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thelas" panose="02000503000000020003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thelas" panose="0200050300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 userDrawn="1">
          <p15:clr>
            <a:srgbClr val="F26B43"/>
          </p15:clr>
        </p15:guide>
        <p15:guide id="2" orient="horz" pos="1104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192" userDrawn="1">
          <p15:clr>
            <a:srgbClr val="F26B43"/>
          </p15:clr>
        </p15:guide>
        <p15:guide id="6" orient="horz" pos="4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C061-C9E3-1D41-50F8-80D83583C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1752600"/>
            <a:ext cx="5943600" cy="1714500"/>
          </a:xfrm>
        </p:spPr>
        <p:txBody>
          <a:bodyPr>
            <a:normAutofit/>
          </a:bodyPr>
          <a:lstStyle/>
          <a:p>
            <a:r>
              <a:rPr lang="en-US" dirty="0"/>
              <a:t>Stern data bootcamp</a:t>
            </a:r>
            <a:br>
              <a:rPr lang="en-US" dirty="0"/>
            </a:br>
            <a:r>
              <a:rPr lang="en-US" i="1" dirty="0"/>
              <a:t>Session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2D11C-CB14-3EFC-1928-A033F690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2022-04-13</a:t>
            </a:r>
          </a:p>
        </p:txBody>
      </p:sp>
    </p:spTree>
    <p:extLst>
      <p:ext uri="{BB962C8B-B14F-4D97-AF65-F5344CB8AC3E}">
        <p14:creationId xmlns:p14="http://schemas.microsoft.com/office/powerpoint/2010/main" val="92889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D55E-0EF7-6123-6E36-310D4D81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078" y="2985643"/>
            <a:ext cx="6126921" cy="2927475"/>
          </a:xfrm>
        </p:spPr>
        <p:txBody>
          <a:bodyPr>
            <a:normAutofit/>
          </a:bodyPr>
          <a:lstStyle/>
          <a:p>
            <a:r>
              <a:rPr lang="en-US" dirty="0"/>
              <a:t>Even with varying inputs, outputs must be structured, requiring the definition of a schema: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E0FFD3-2F24-25E0-0CAA-6745CE0F155B}"/>
              </a:ext>
            </a:extLst>
          </p:cNvPr>
          <p:cNvSpPr txBox="1">
            <a:spLocks/>
          </p:cNvSpPr>
          <p:nvPr/>
        </p:nvSpPr>
        <p:spPr>
          <a:xfrm>
            <a:off x="384488" y="2985643"/>
            <a:ext cx="5163203" cy="3268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Inputs vary in specific choices of language – e.g., all these are the same:</a:t>
            </a:r>
          </a:p>
          <a:p>
            <a:pPr lvl="1"/>
            <a:r>
              <a:rPr lang="en-US" i="1" dirty="0"/>
              <a:t>“2tb unsalted butter”</a:t>
            </a:r>
          </a:p>
          <a:p>
            <a:pPr lvl="1"/>
            <a:r>
              <a:rPr lang="en-US" i="1" dirty="0"/>
              <a:t>“2 tablespoons butter, unsalted”</a:t>
            </a:r>
          </a:p>
          <a:p>
            <a:pPr lvl="1"/>
            <a:r>
              <a:rPr lang="en-US" i="1" dirty="0"/>
              <a:t>“Two </a:t>
            </a:r>
            <a:r>
              <a:rPr lang="en-US" i="1" dirty="0" err="1"/>
              <a:t>tblsp</a:t>
            </a:r>
            <a:r>
              <a:rPr lang="en-US" i="1" dirty="0"/>
              <a:t>. unsalted butter”</a:t>
            </a:r>
          </a:p>
          <a:p>
            <a:pPr lvl="1"/>
            <a:r>
              <a:rPr lang="en-US" i="1" dirty="0"/>
              <a:t>“2-3 tbsp butter (unsalted if possible)”</a:t>
            </a:r>
          </a:p>
          <a:p>
            <a:pPr lvl="1"/>
            <a:r>
              <a:rPr lang="en-US" i="1" dirty="0"/>
              <a:t>“2 </a:t>
            </a:r>
            <a:r>
              <a:rPr lang="en-US" i="1" dirty="0" err="1"/>
              <a:t>tbl</a:t>
            </a:r>
            <a:r>
              <a:rPr lang="en-US" i="1" dirty="0"/>
              <a:t> margarine or butter (use unsalted if you go with the butter)”</a:t>
            </a:r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A8E96891-2E3B-228A-FB0B-51531AD28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2962" y="4143883"/>
            <a:ext cx="982472" cy="98247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6F46BA-5C77-BC6A-39B7-3C14B38BE30F}"/>
              </a:ext>
            </a:extLst>
          </p:cNvPr>
          <p:cNvCxnSpPr>
            <a:cxnSpLocks/>
          </p:cNvCxnSpPr>
          <p:nvPr/>
        </p:nvCxnSpPr>
        <p:spPr>
          <a:xfrm>
            <a:off x="7461050" y="4635118"/>
            <a:ext cx="3896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D40C256-497B-731F-64E7-F5B5FD85A1F5}"/>
              </a:ext>
            </a:extLst>
          </p:cNvPr>
          <p:cNvSpPr txBox="1">
            <a:spLocks/>
          </p:cNvSpPr>
          <p:nvPr/>
        </p:nvSpPr>
        <p:spPr>
          <a:xfrm>
            <a:off x="7872528" y="4143884"/>
            <a:ext cx="958088" cy="233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Amount</a:t>
            </a:r>
          </a:p>
          <a:p>
            <a:pPr marL="0" indent="0">
              <a:buNone/>
            </a:pPr>
            <a:r>
              <a:rPr lang="en-US" sz="1400" i="1" dirty="0"/>
              <a:t>Float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E0AFBA5-5306-4CA2-0586-6E9801F29AA7}"/>
              </a:ext>
            </a:extLst>
          </p:cNvPr>
          <p:cNvSpPr txBox="1">
            <a:spLocks/>
          </p:cNvSpPr>
          <p:nvPr/>
        </p:nvSpPr>
        <p:spPr>
          <a:xfrm>
            <a:off x="8769316" y="4143883"/>
            <a:ext cx="958088" cy="233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Measure</a:t>
            </a:r>
          </a:p>
          <a:p>
            <a:pPr marL="0" indent="0">
              <a:buNone/>
            </a:pPr>
            <a:r>
              <a:rPr lang="en-US" sz="1200" i="1" dirty="0"/>
              <a:t>Categorical:</a:t>
            </a:r>
          </a:p>
          <a:p>
            <a:pPr marL="0" indent="0" algn="ctr">
              <a:buNone/>
            </a:pPr>
            <a:r>
              <a:rPr lang="en-US" sz="1100" i="1" dirty="0"/>
              <a:t>Cup</a:t>
            </a:r>
          </a:p>
          <a:p>
            <a:pPr marL="0" indent="0" algn="ctr">
              <a:buNone/>
            </a:pPr>
            <a:r>
              <a:rPr lang="en-US" sz="1100" i="1" dirty="0"/>
              <a:t>Oz</a:t>
            </a:r>
          </a:p>
          <a:p>
            <a:pPr marL="0" indent="0" algn="ctr">
              <a:buNone/>
            </a:pPr>
            <a:r>
              <a:rPr lang="en-US" sz="1100" i="1" dirty="0"/>
              <a:t>Tablespoon</a:t>
            </a:r>
          </a:p>
          <a:p>
            <a:pPr marL="0" indent="0" algn="ctr">
              <a:buNone/>
            </a:pPr>
            <a:r>
              <a:rPr lang="en-US" sz="1100" i="1" dirty="0"/>
              <a:t>…</a:t>
            </a:r>
            <a:endParaRPr lang="en-US" sz="1200" i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9B0A0D6-2C51-15DB-99B9-1C44F9C0D901}"/>
              </a:ext>
            </a:extLst>
          </p:cNvPr>
          <p:cNvSpPr txBox="1">
            <a:spLocks/>
          </p:cNvSpPr>
          <p:nvPr/>
        </p:nvSpPr>
        <p:spPr>
          <a:xfrm>
            <a:off x="9666104" y="4143883"/>
            <a:ext cx="958088" cy="233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Ingredient</a:t>
            </a:r>
          </a:p>
          <a:p>
            <a:pPr marL="0" indent="0">
              <a:buNone/>
            </a:pPr>
            <a:r>
              <a:rPr lang="en-US" sz="1200" i="1" dirty="0"/>
              <a:t>Categorical:</a:t>
            </a:r>
          </a:p>
          <a:p>
            <a:pPr marL="0" indent="0" algn="ctr">
              <a:buNone/>
            </a:pPr>
            <a:r>
              <a:rPr lang="en-US" sz="1100" i="1" dirty="0"/>
              <a:t>Water</a:t>
            </a:r>
          </a:p>
          <a:p>
            <a:pPr marL="0" indent="0" algn="ctr">
              <a:buNone/>
            </a:pPr>
            <a:r>
              <a:rPr lang="en-US" sz="1100" i="1" dirty="0"/>
              <a:t>Salt</a:t>
            </a:r>
          </a:p>
          <a:p>
            <a:pPr marL="0" indent="0" algn="ctr">
              <a:buNone/>
            </a:pPr>
            <a:r>
              <a:rPr lang="en-US" sz="1100" i="1" dirty="0"/>
              <a:t>Sugar</a:t>
            </a:r>
          </a:p>
          <a:p>
            <a:pPr marL="0" indent="0" algn="ctr">
              <a:buNone/>
            </a:pPr>
            <a:r>
              <a:rPr lang="en-US" sz="1100" i="1" dirty="0"/>
              <a:t>Tamarind</a:t>
            </a:r>
          </a:p>
          <a:p>
            <a:pPr marL="0" indent="0" algn="ctr">
              <a:buNone/>
            </a:pPr>
            <a:r>
              <a:rPr lang="en-US" sz="1100" i="1" dirty="0"/>
              <a:t>Egg</a:t>
            </a:r>
          </a:p>
          <a:p>
            <a:pPr marL="0" indent="0" algn="ctr">
              <a:buNone/>
            </a:pPr>
            <a:r>
              <a:rPr lang="en-US" sz="1100" i="1" dirty="0"/>
              <a:t>…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1923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EDAF0C-AFDA-822C-5663-CE590D6E8EE7}"/>
              </a:ext>
            </a:extLst>
          </p:cNvPr>
          <p:cNvSpPr txBox="1">
            <a:spLocks/>
          </p:cNvSpPr>
          <p:nvPr/>
        </p:nvSpPr>
        <p:spPr>
          <a:xfrm>
            <a:off x="8351652" y="2667001"/>
            <a:ext cx="3644173" cy="2038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3: organize the data</a:t>
            </a:r>
          </a:p>
          <a:p>
            <a:pPr lvl="1"/>
            <a:r>
              <a:rPr lang="en-US" sz="1800" dirty="0"/>
              <a:t>4 primitives:</a:t>
            </a:r>
          </a:p>
          <a:p>
            <a:pPr lvl="2"/>
            <a:r>
              <a:rPr lang="en-US" sz="1600" dirty="0"/>
              <a:t>Recipe</a:t>
            </a:r>
          </a:p>
          <a:p>
            <a:pPr lvl="2"/>
            <a:r>
              <a:rPr lang="en-US" sz="1600" dirty="0"/>
              <a:t>Step</a:t>
            </a:r>
          </a:p>
          <a:p>
            <a:pPr lvl="2"/>
            <a:r>
              <a:rPr lang="en-US" sz="1600" dirty="0"/>
              <a:t>Ingredient</a:t>
            </a:r>
          </a:p>
          <a:p>
            <a:pPr lvl="2"/>
            <a:r>
              <a:rPr lang="en-US" sz="1600" dirty="0"/>
              <a:t>Material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494668B-5F3D-FBC7-BC1F-00670B54C326}"/>
              </a:ext>
            </a:extLst>
          </p:cNvPr>
          <p:cNvSpPr txBox="1">
            <a:spLocks/>
          </p:cNvSpPr>
          <p:nvPr/>
        </p:nvSpPr>
        <p:spPr>
          <a:xfrm>
            <a:off x="381000" y="2667002"/>
            <a:ext cx="3644173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1: label the data</a:t>
            </a:r>
          </a:p>
          <a:p>
            <a:pPr lvl="1"/>
            <a:r>
              <a:rPr lang="en-US" sz="1800" dirty="0"/>
              <a:t>Manual process</a:t>
            </a:r>
          </a:p>
          <a:p>
            <a:pPr lvl="1"/>
            <a:endParaRPr lang="en-US" sz="18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33C28D9-8594-0C5D-9D8D-23B9BC17A0E4}"/>
              </a:ext>
            </a:extLst>
          </p:cNvPr>
          <p:cNvSpPr txBox="1">
            <a:spLocks/>
          </p:cNvSpPr>
          <p:nvPr/>
        </p:nvSpPr>
        <p:spPr>
          <a:xfrm>
            <a:off x="4273913" y="2667001"/>
            <a:ext cx="3644173" cy="2038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Step 2: augment the data</a:t>
            </a:r>
          </a:p>
          <a:p>
            <a:pPr lvl="1"/>
            <a:r>
              <a:rPr lang="en-US" sz="1800" dirty="0"/>
              <a:t>With some labeled examples, more can be programmatically generated</a:t>
            </a:r>
          </a:p>
          <a:p>
            <a:pPr lvl="1"/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73E702-A3D4-657A-EA76-0DCE04FC4FF6}"/>
              </a:ext>
            </a:extLst>
          </p:cNvPr>
          <p:cNvSpPr txBox="1">
            <a:spLocks/>
          </p:cNvSpPr>
          <p:nvPr/>
        </p:nvSpPr>
        <p:spPr>
          <a:xfrm>
            <a:off x="377510" y="4570648"/>
            <a:ext cx="3644173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“2 tb. Butter, the unsalted kind”</a:t>
            </a:r>
          </a:p>
          <a:p>
            <a:pPr lvl="1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208634-590B-542B-1BE0-66D71D17F157}"/>
              </a:ext>
            </a:extLst>
          </p:cNvPr>
          <p:cNvSpPr txBox="1">
            <a:spLocks/>
          </p:cNvSpPr>
          <p:nvPr/>
        </p:nvSpPr>
        <p:spPr>
          <a:xfrm>
            <a:off x="377510" y="5199703"/>
            <a:ext cx="3644173" cy="1240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US" dirty="0"/>
              <a:t>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	”amount”: 2,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	“measure”: “tablespoon”,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	“</a:t>
            </a:r>
            <a:r>
              <a:rPr lang="en-US" dirty="0" err="1"/>
              <a:t>ingredient_id</a:t>
            </a:r>
            <a:r>
              <a:rPr lang="en-US" dirty="0"/>
              <a:t>”: 322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/>
              <a:t>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6C3898-76FA-F10D-9B8E-5EB7FB17C79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199597" y="4899118"/>
            <a:ext cx="0" cy="300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6E7BFB7-4EE2-AB05-92EC-19E26914617F}"/>
              </a:ext>
            </a:extLst>
          </p:cNvPr>
          <p:cNvSpPr txBox="1">
            <a:spLocks/>
          </p:cNvSpPr>
          <p:nvPr/>
        </p:nvSpPr>
        <p:spPr>
          <a:xfrm>
            <a:off x="4756826" y="4570648"/>
            <a:ext cx="3165796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“2 tsp unsalted butter”</a:t>
            </a:r>
          </a:p>
          <a:p>
            <a:pPr lvl="1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F9EA013-2D2C-72A2-84F3-5B7A23F32410}"/>
              </a:ext>
            </a:extLst>
          </p:cNvPr>
          <p:cNvSpPr txBox="1">
            <a:spLocks/>
          </p:cNvSpPr>
          <p:nvPr/>
        </p:nvSpPr>
        <p:spPr>
          <a:xfrm>
            <a:off x="4752289" y="4899118"/>
            <a:ext cx="3165796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“4 oz unsalted butter”</a:t>
            </a:r>
          </a:p>
          <a:p>
            <a:pPr lvl="1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7200906-7BB2-4E4B-9E79-152BABD072BC}"/>
              </a:ext>
            </a:extLst>
          </p:cNvPr>
          <p:cNvSpPr txBox="1">
            <a:spLocks/>
          </p:cNvSpPr>
          <p:nvPr/>
        </p:nvSpPr>
        <p:spPr>
          <a:xfrm>
            <a:off x="4747752" y="5227588"/>
            <a:ext cx="3165796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“1 1/3 cup unsalted butter”</a:t>
            </a:r>
          </a:p>
          <a:p>
            <a:pPr lvl="1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5C5F397-6F47-7B06-3424-94D558AEED76}"/>
              </a:ext>
            </a:extLst>
          </p:cNvPr>
          <p:cNvSpPr txBox="1">
            <a:spLocks/>
          </p:cNvSpPr>
          <p:nvPr/>
        </p:nvSpPr>
        <p:spPr>
          <a:xfrm>
            <a:off x="4747751" y="5585673"/>
            <a:ext cx="3165796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“unsalted butter to taste”</a:t>
            </a:r>
          </a:p>
          <a:p>
            <a:pPr lvl="1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13D2B36-D8D8-F455-7936-803DBC6975FE}"/>
              </a:ext>
            </a:extLst>
          </p:cNvPr>
          <p:cNvSpPr txBox="1">
            <a:spLocks/>
          </p:cNvSpPr>
          <p:nvPr/>
        </p:nvSpPr>
        <p:spPr>
          <a:xfrm>
            <a:off x="4747750" y="5943758"/>
            <a:ext cx="3165796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“a pat of unsalted butter”</a:t>
            </a:r>
          </a:p>
          <a:p>
            <a:pPr lvl="1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B0F799-92B5-6069-ACBF-DF2387738A63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4021683" y="4734883"/>
            <a:ext cx="735143" cy="1084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85FF45-7A0A-98C0-E571-2D5289C31255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4021683" y="5063353"/>
            <a:ext cx="730606" cy="756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C6284D-6123-9FFD-1FF3-792EFA485801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021683" y="5391823"/>
            <a:ext cx="726069" cy="427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926843-44F9-B175-87C1-49095FE3E85F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4021683" y="5749908"/>
            <a:ext cx="726068" cy="69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A32D7F7-7A84-2E7D-2604-0122E3C5C6E4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4021683" y="5819707"/>
            <a:ext cx="726067" cy="288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164A2C-DE07-E2BA-BB8A-5FF21B692F3A}"/>
              </a:ext>
            </a:extLst>
          </p:cNvPr>
          <p:cNvSpPr txBox="1">
            <a:spLocks/>
          </p:cNvSpPr>
          <p:nvPr/>
        </p:nvSpPr>
        <p:spPr>
          <a:xfrm>
            <a:off x="8306444" y="4570648"/>
            <a:ext cx="3689381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{“recipe”: “chocolate cake”}</a:t>
            </a:r>
          </a:p>
          <a:p>
            <a:pPr lvl="1"/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B61FB51-FD45-0BEF-EC6E-AAF1132C5E95}"/>
              </a:ext>
            </a:extLst>
          </p:cNvPr>
          <p:cNvSpPr txBox="1">
            <a:spLocks/>
          </p:cNvSpPr>
          <p:nvPr/>
        </p:nvSpPr>
        <p:spPr>
          <a:xfrm>
            <a:off x="8725711" y="4948825"/>
            <a:ext cx="3270113" cy="328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{“step”: “melt the chocolate and butter”}</a:t>
            </a:r>
          </a:p>
          <a:p>
            <a:pPr lvl="1"/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0FC9A13E-2736-55A6-E5DB-0587E33BBEF7}"/>
              </a:ext>
            </a:extLst>
          </p:cNvPr>
          <p:cNvSpPr txBox="1">
            <a:spLocks/>
          </p:cNvSpPr>
          <p:nvPr/>
        </p:nvSpPr>
        <p:spPr>
          <a:xfrm>
            <a:off x="8725710" y="5741841"/>
            <a:ext cx="3270113" cy="328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{“step”: “add the flour and sugar”}</a:t>
            </a:r>
          </a:p>
          <a:p>
            <a:pPr lvl="1"/>
            <a:endParaRPr lang="en-US" sz="105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86502C2-AB27-9A3E-F3F9-9F6BB99C2D1A}"/>
              </a:ext>
            </a:extLst>
          </p:cNvPr>
          <p:cNvSpPr txBox="1">
            <a:spLocks/>
          </p:cNvSpPr>
          <p:nvPr/>
        </p:nvSpPr>
        <p:spPr>
          <a:xfrm>
            <a:off x="9036996" y="5209039"/>
            <a:ext cx="2954291" cy="53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{“material”: [“2 tbsp unsalted butter”,”4 oz dark chocolate”]}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7CA0251-1C12-C667-B1AC-D85D2E9D9F6B}"/>
              </a:ext>
            </a:extLst>
          </p:cNvPr>
          <p:cNvSpPr txBox="1">
            <a:spLocks/>
          </p:cNvSpPr>
          <p:nvPr/>
        </p:nvSpPr>
        <p:spPr>
          <a:xfrm>
            <a:off x="9045025" y="5963850"/>
            <a:ext cx="2954291" cy="53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13C027-1C5E-8FBC-E025-B4F09BC80E06}"/>
              </a:ext>
            </a:extLst>
          </p:cNvPr>
          <p:cNvCxnSpPr>
            <a:stCxn id="44" idx="1"/>
            <a:endCxn id="45" idx="1"/>
          </p:cNvCxnSpPr>
          <p:nvPr/>
        </p:nvCxnSpPr>
        <p:spPr>
          <a:xfrm rot="10800000" flipH="1" flipV="1">
            <a:off x="8306443" y="4734882"/>
            <a:ext cx="419267" cy="378177"/>
          </a:xfrm>
          <a:prstGeom prst="bentConnector3">
            <a:avLst>
              <a:gd name="adj1" fmla="val -545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3042C16-E031-8848-DE9F-6709E83E32B2}"/>
              </a:ext>
            </a:extLst>
          </p:cNvPr>
          <p:cNvCxnSpPr>
            <a:cxnSpLocks/>
            <a:stCxn id="45" idx="1"/>
            <a:endCxn id="47" idx="1"/>
          </p:cNvCxnSpPr>
          <p:nvPr/>
        </p:nvCxnSpPr>
        <p:spPr>
          <a:xfrm rot="10800000" flipH="1" flipV="1">
            <a:off x="8725710" y="5113060"/>
            <a:ext cx="311285" cy="362380"/>
          </a:xfrm>
          <a:prstGeom prst="bentConnector3">
            <a:avLst>
              <a:gd name="adj1" fmla="val -7343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866CA150-241F-F2DD-13C0-05743406B4F8}"/>
              </a:ext>
            </a:extLst>
          </p:cNvPr>
          <p:cNvCxnSpPr>
            <a:cxnSpLocks/>
            <a:stCxn id="44" idx="1"/>
            <a:endCxn id="46" idx="1"/>
          </p:cNvCxnSpPr>
          <p:nvPr/>
        </p:nvCxnSpPr>
        <p:spPr>
          <a:xfrm rot="10800000" flipH="1" flipV="1">
            <a:off x="8306444" y="4734882"/>
            <a:ext cx="419266" cy="1171193"/>
          </a:xfrm>
          <a:prstGeom prst="bentConnector3">
            <a:avLst>
              <a:gd name="adj1" fmla="val -545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6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494668B-5F3D-FBC7-BC1F-00670B54C326}"/>
              </a:ext>
            </a:extLst>
          </p:cNvPr>
          <p:cNvSpPr txBox="1">
            <a:spLocks/>
          </p:cNvSpPr>
          <p:nvPr/>
        </p:nvSpPr>
        <p:spPr>
          <a:xfrm>
            <a:off x="536889" y="3138043"/>
            <a:ext cx="3733359" cy="2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1: define hyperparameters</a:t>
            </a:r>
          </a:p>
          <a:p>
            <a:pPr lvl="1"/>
            <a:r>
              <a:rPr lang="en-US" dirty="0"/>
              <a:t>Train / test split</a:t>
            </a:r>
          </a:p>
          <a:p>
            <a:pPr lvl="1"/>
            <a:r>
              <a:rPr lang="en-US" dirty="0"/>
              <a:t>OOV tokens</a:t>
            </a:r>
          </a:p>
          <a:p>
            <a:pPr lvl="1"/>
            <a:r>
              <a:rPr lang="en-US" dirty="0"/>
              <a:t>Max string length</a:t>
            </a:r>
          </a:p>
          <a:p>
            <a:pPr lvl="1"/>
            <a:r>
              <a:rPr lang="en-US" dirty="0"/>
              <a:t>Training epochs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520726-028B-AB5F-9DEF-B85990552A44}"/>
              </a:ext>
            </a:extLst>
          </p:cNvPr>
          <p:cNvSpPr txBox="1">
            <a:spLocks/>
          </p:cNvSpPr>
          <p:nvPr/>
        </p:nvSpPr>
        <p:spPr>
          <a:xfrm>
            <a:off x="4307265" y="3138043"/>
            <a:ext cx="3733359" cy="2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embed strings</a:t>
            </a:r>
          </a:p>
          <a:p>
            <a:pPr lvl="1"/>
            <a:r>
              <a:rPr lang="en-US" dirty="0"/>
              <a:t>Tokenize</a:t>
            </a:r>
          </a:p>
          <a:p>
            <a:pPr lvl="1"/>
            <a:r>
              <a:rPr lang="en-US" dirty="0"/>
              <a:t>Project tokens into embedding space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CBE6C6-0BDA-24CE-4EF2-11C697ADDD39}"/>
              </a:ext>
            </a:extLst>
          </p:cNvPr>
          <p:cNvSpPr txBox="1">
            <a:spLocks/>
          </p:cNvSpPr>
          <p:nvPr/>
        </p:nvSpPr>
        <p:spPr>
          <a:xfrm>
            <a:off x="8077640" y="3138043"/>
            <a:ext cx="3733359" cy="2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3: train model</a:t>
            </a:r>
          </a:p>
          <a:p>
            <a:pPr lvl="1"/>
            <a:r>
              <a:rPr lang="en-US" dirty="0"/>
              <a:t>Bidirectional LSTM</a:t>
            </a:r>
          </a:p>
        </p:txBody>
      </p:sp>
    </p:spTree>
    <p:extLst>
      <p:ext uri="{BB962C8B-B14F-4D97-AF65-F5344CB8AC3E}">
        <p14:creationId xmlns:p14="http://schemas.microsoft.com/office/powerpoint/2010/main" val="272653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52BB-A7E6-058B-96AD-D40C3E317A72}"/>
              </a:ext>
            </a:extLst>
          </p:cNvPr>
          <p:cNvSpPr txBox="1">
            <a:spLocks/>
          </p:cNvSpPr>
          <p:nvPr/>
        </p:nvSpPr>
        <p:spPr>
          <a:xfrm>
            <a:off x="381000" y="3101467"/>
            <a:ext cx="4483608" cy="2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Manually view mappings</a:t>
            </a:r>
          </a:p>
          <a:p>
            <a:r>
              <a:rPr lang="en-US" dirty="0"/>
              <a:t>Correct labels</a:t>
            </a:r>
          </a:p>
          <a:p>
            <a:r>
              <a:rPr lang="en-US" dirty="0"/>
              <a:t>Apply new rows to training set</a:t>
            </a:r>
          </a:p>
          <a:p>
            <a:r>
              <a:rPr lang="en-US" dirty="0"/>
              <a:t>Gather more data where patterns of incorrect labels are evident</a:t>
            </a:r>
          </a:p>
        </p:txBody>
      </p:sp>
      <p:graphicFrame>
        <p:nvGraphicFramePr>
          <p:cNvPr id="16" name="Table 18">
            <a:extLst>
              <a:ext uri="{FF2B5EF4-FFF2-40B4-BE49-F238E27FC236}">
                <a16:creationId xmlns:a16="http://schemas.microsoft.com/office/drawing/2014/main" id="{AA1F3D6C-4D5F-D207-6564-09F5920C99A9}"/>
              </a:ext>
            </a:extLst>
          </p:cNvPr>
          <p:cNvGraphicFramePr>
            <a:graphicFrameLocks noGrp="1"/>
          </p:cNvGraphicFramePr>
          <p:nvPr/>
        </p:nvGraphicFramePr>
        <p:xfrm>
          <a:off x="5138928" y="3117680"/>
          <a:ext cx="6654357" cy="31914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8119">
                  <a:extLst>
                    <a:ext uri="{9D8B030D-6E8A-4147-A177-3AD203B41FA5}">
                      <a16:colId xmlns:a16="http://schemas.microsoft.com/office/drawing/2014/main" val="1993718568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1392892968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3063698193"/>
                    </a:ext>
                  </a:extLst>
                </a:gridCol>
              </a:tblGrid>
              <a:tr h="635614"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39705"/>
                  </a:ext>
                </a:extLst>
              </a:tr>
              <a:tr h="635614"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2 tbsp unsalted butter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Unsalted butter (ingredient ID 322)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thelas" panose="02000503000000020003" pitchFamily="2" charset="77"/>
                        </a:rPr>
                        <a:t>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56799"/>
                  </a:ext>
                </a:extLst>
              </a:tr>
              <a:tr h="635614"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3tb butter, not salted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Salted butter (ingredient ID 425)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  <a:latin typeface="Athelas" panose="02000503000000020003" pitchFamily="2" charset="77"/>
                        </a:rPr>
                        <a:t>Incorrect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07537"/>
                  </a:ext>
                </a:extLst>
              </a:tr>
              <a:tr h="635614"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1lb butter, the unsalted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thelas" panose="02000503000000020003" pitchFamily="2" charset="77"/>
                        </a:rPr>
                        <a:t>Unsalted butter (ingredient ID 322)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thelas" panose="02000503000000020003" pitchFamily="2" charset="77"/>
                        </a:rPr>
                        <a:t>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730673"/>
                  </a:ext>
                </a:extLst>
              </a:tr>
              <a:tr h="635614"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thelas" panose="02000503000000020003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thelas" panose="02000503000000020003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6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51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92BBB3-8002-D12B-4EBD-13334EF5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57" y="2828283"/>
            <a:ext cx="5165883" cy="37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7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950B1A57-2793-6E70-73A5-BB183F85B476}"/>
              </a:ext>
            </a:extLst>
          </p:cNvPr>
          <p:cNvSpPr/>
          <p:nvPr/>
        </p:nvSpPr>
        <p:spPr>
          <a:xfrm>
            <a:off x="381001" y="1752600"/>
            <a:ext cx="2163418" cy="224494"/>
          </a:xfrm>
          <a:prstGeom prst="homePlat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Scoping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1C5D2C2-6516-2002-2B19-8192B7E39EEE}"/>
              </a:ext>
            </a:extLst>
          </p:cNvPr>
          <p:cNvSpPr/>
          <p:nvPr/>
        </p:nvSpPr>
        <p:spPr>
          <a:xfrm>
            <a:off x="259521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Data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3683405-7AF1-353F-AE5F-B63F9E8DDA64}"/>
              </a:ext>
            </a:extLst>
          </p:cNvPr>
          <p:cNvSpPr/>
          <p:nvPr/>
        </p:nvSpPr>
        <p:spPr>
          <a:xfrm>
            <a:off x="5684079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Modeling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4C773CA-4F4D-5C15-9330-988F9FC26F57}"/>
              </a:ext>
            </a:extLst>
          </p:cNvPr>
          <p:cNvSpPr/>
          <p:nvPr/>
        </p:nvSpPr>
        <p:spPr>
          <a:xfrm>
            <a:off x="8772940" y="1752600"/>
            <a:ext cx="3038060" cy="224494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thelas" panose="02000503000000020003" pitchFamily="2" charset="77"/>
              </a:rPr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D9CAD-62E1-8B5B-7FCD-BC15BD302DB7}"/>
              </a:ext>
            </a:extLst>
          </p:cNvPr>
          <p:cNvSpPr/>
          <p:nvPr/>
        </p:nvSpPr>
        <p:spPr>
          <a:xfrm>
            <a:off x="381001" y="2031848"/>
            <a:ext cx="1924878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39260-EEE3-59F6-F093-6C514E3570C0}"/>
              </a:ext>
            </a:extLst>
          </p:cNvPr>
          <p:cNvSpPr/>
          <p:nvPr/>
        </p:nvSpPr>
        <p:spPr>
          <a:xfrm>
            <a:off x="259521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Define and establish 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A5EB2-7F9D-6A7A-E74F-2F24B85FF2F5}"/>
              </a:ext>
            </a:extLst>
          </p:cNvPr>
          <p:cNvSpPr/>
          <p:nvPr/>
        </p:nvSpPr>
        <p:spPr>
          <a:xfrm>
            <a:off x="411424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Label and organize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695D62-5F6C-2BF3-57D8-250DE42BA363}"/>
              </a:ext>
            </a:extLst>
          </p:cNvPr>
          <p:cNvSpPr/>
          <p:nvPr/>
        </p:nvSpPr>
        <p:spPr>
          <a:xfrm>
            <a:off x="568407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Select and train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86771-023A-1576-164D-911345E849D6}"/>
              </a:ext>
            </a:extLst>
          </p:cNvPr>
          <p:cNvSpPr/>
          <p:nvPr/>
        </p:nvSpPr>
        <p:spPr>
          <a:xfrm>
            <a:off x="7203109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Perform error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9A4E0-4B93-A963-2694-CC7C9F6974BE}"/>
              </a:ext>
            </a:extLst>
          </p:cNvPr>
          <p:cNvSpPr/>
          <p:nvPr/>
        </p:nvSpPr>
        <p:spPr>
          <a:xfrm>
            <a:off x="8772940" y="2031848"/>
            <a:ext cx="1433443" cy="63515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thelas" panose="02000503000000020003" pitchFamily="2" charset="77"/>
              </a:rPr>
              <a:t>Deploy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32417-ED0D-2878-6763-27DCD6C467F0}"/>
              </a:ext>
            </a:extLst>
          </p:cNvPr>
          <p:cNvSpPr/>
          <p:nvPr/>
        </p:nvSpPr>
        <p:spPr>
          <a:xfrm>
            <a:off x="10291970" y="2031848"/>
            <a:ext cx="1433443" cy="635153"/>
          </a:xfrm>
          <a:prstGeom prst="rect">
            <a:avLst/>
          </a:prstGeom>
          <a:solidFill>
            <a:srgbClr val="2F55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thelas" panose="02000503000000020003" pitchFamily="2" charset="77"/>
              </a:rPr>
              <a:t>Monitor and maintain system</a:t>
            </a:r>
          </a:p>
        </p:txBody>
      </p:sp>
    </p:spTree>
    <p:extLst>
      <p:ext uri="{BB962C8B-B14F-4D97-AF65-F5344CB8AC3E}">
        <p14:creationId xmlns:p14="http://schemas.microsoft.com/office/powerpoint/2010/main" val="301985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9634-E9FB-5313-29F4-438880B1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C821A7-96A0-E947-4521-3B28D6919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68097"/>
            <a:ext cx="3520440" cy="4194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Do </a:t>
            </a:r>
            <a:r>
              <a:rPr lang="en-US" b="1" u="sng" dirty="0"/>
              <a:t>all</a:t>
            </a:r>
            <a:r>
              <a:rPr lang="en-US" dirty="0"/>
              <a:t> of the following:</a:t>
            </a:r>
          </a:p>
          <a:p>
            <a:pPr lvl="1"/>
            <a:r>
              <a:rPr lang="en-US" dirty="0"/>
              <a:t>Perform data cleaning</a:t>
            </a:r>
          </a:p>
          <a:p>
            <a:pPr lvl="1"/>
            <a:r>
              <a:rPr lang="en-US" dirty="0"/>
              <a:t>Perform exploratory analysis</a:t>
            </a:r>
          </a:p>
          <a:p>
            <a:pPr lvl="1"/>
            <a:r>
              <a:rPr lang="en-US"/>
              <a:t>Display visualizations </a:t>
            </a:r>
            <a:r>
              <a:rPr lang="en-US" dirty="0"/>
              <a:t>of the data</a:t>
            </a:r>
          </a:p>
          <a:p>
            <a:pPr lvl="1"/>
            <a:r>
              <a:rPr lang="en-US" dirty="0"/>
              <a:t>Prepare the data for modeling – (e.g., all columns are numeric, null values are handled,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4022F-CE68-205C-71E9-7A6B04850F52}"/>
              </a:ext>
            </a:extLst>
          </p:cNvPr>
          <p:cNvCxnSpPr>
            <a:cxnSpLocks/>
          </p:cNvCxnSpPr>
          <p:nvPr/>
        </p:nvCxnSpPr>
        <p:spPr>
          <a:xfrm>
            <a:off x="380999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8CEDB5-3549-F9E8-F171-7980AFA3A5F0}"/>
              </a:ext>
            </a:extLst>
          </p:cNvPr>
          <p:cNvSpPr txBox="1"/>
          <p:nvPr/>
        </p:nvSpPr>
        <p:spPr>
          <a:xfrm>
            <a:off x="380999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Tier 1: max 70% credit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6E44E-D273-4D80-3E48-E1592F6DFFF4}"/>
              </a:ext>
            </a:extLst>
          </p:cNvPr>
          <p:cNvSpPr txBox="1">
            <a:spLocks/>
          </p:cNvSpPr>
          <p:nvPr/>
        </p:nvSpPr>
        <p:spPr>
          <a:xfrm>
            <a:off x="4335779" y="2168097"/>
            <a:ext cx="3520440" cy="41946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</a:t>
            </a:r>
            <a:r>
              <a:rPr lang="en-US" b="1" u="sng" dirty="0"/>
              <a:t>any one</a:t>
            </a:r>
            <a:r>
              <a:rPr lang="en-US" b="1" dirty="0"/>
              <a:t> </a:t>
            </a:r>
            <a:r>
              <a:rPr lang="en-US" dirty="0"/>
              <a:t>of the following:</a:t>
            </a:r>
          </a:p>
          <a:p>
            <a:pPr lvl="1"/>
            <a:r>
              <a:rPr lang="en-US" dirty="0"/>
              <a:t>Train a linear model</a:t>
            </a:r>
          </a:p>
          <a:p>
            <a:pPr lvl="2"/>
            <a:r>
              <a:rPr lang="en-US" dirty="0"/>
              <a:t>Linear regression</a:t>
            </a:r>
          </a:p>
          <a:p>
            <a:pPr lvl="2"/>
            <a:r>
              <a:rPr lang="en-US" dirty="0"/>
              <a:t>Ridge / lasso regression</a:t>
            </a:r>
          </a:p>
          <a:p>
            <a:pPr lvl="2"/>
            <a:r>
              <a:rPr lang="en-US" dirty="0"/>
              <a:t>Decision trees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Train a classification model</a:t>
            </a:r>
          </a:p>
          <a:p>
            <a:pPr lvl="2"/>
            <a:r>
              <a:rPr lang="en-US" dirty="0"/>
              <a:t>Logistic regression</a:t>
            </a:r>
          </a:p>
          <a:p>
            <a:pPr lvl="2"/>
            <a:r>
              <a:rPr lang="en-US" dirty="0"/>
              <a:t>K nearest neighbors</a:t>
            </a:r>
          </a:p>
          <a:p>
            <a:pPr lvl="2"/>
            <a:r>
              <a:rPr lang="en-US" dirty="0"/>
              <a:t>Decision trees 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879F3A-ED87-E55A-73E1-FF86453C7AD7}"/>
              </a:ext>
            </a:extLst>
          </p:cNvPr>
          <p:cNvSpPr txBox="1">
            <a:spLocks/>
          </p:cNvSpPr>
          <p:nvPr/>
        </p:nvSpPr>
        <p:spPr>
          <a:xfrm>
            <a:off x="8290560" y="2168096"/>
            <a:ext cx="3520440" cy="41946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</a:t>
            </a:r>
            <a:r>
              <a:rPr lang="en-US" b="1" u="sng" dirty="0"/>
              <a:t>any one</a:t>
            </a:r>
            <a:r>
              <a:rPr lang="en-US" b="1" dirty="0"/>
              <a:t> </a:t>
            </a:r>
            <a:r>
              <a:rPr lang="en-US" dirty="0"/>
              <a:t>of the following:</a:t>
            </a:r>
          </a:p>
          <a:p>
            <a:pPr lvl="1"/>
            <a:r>
              <a:rPr lang="en-US" dirty="0"/>
              <a:t>Forecast a future period of data (if your data is a time series)</a:t>
            </a:r>
          </a:p>
          <a:p>
            <a:pPr lvl="1"/>
            <a:r>
              <a:rPr lang="en-US" dirty="0"/>
              <a:t>Train a neural network for regression or classification</a:t>
            </a:r>
          </a:p>
          <a:p>
            <a:pPr lvl="1"/>
            <a:r>
              <a:rPr lang="en-US" dirty="0"/>
              <a:t>Include an advanced, interactive visualization (discuss with me if you’re unsure what you’re considering is interesting enough)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ABBACC-5B2E-13AB-5402-E8502A0A627D}"/>
              </a:ext>
            </a:extLst>
          </p:cNvPr>
          <p:cNvCxnSpPr>
            <a:cxnSpLocks/>
          </p:cNvCxnSpPr>
          <p:nvPr/>
        </p:nvCxnSpPr>
        <p:spPr>
          <a:xfrm>
            <a:off x="4335780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C46D2D-B9CB-8003-8240-EA6A212FAC3A}"/>
              </a:ext>
            </a:extLst>
          </p:cNvPr>
          <p:cNvSpPr txBox="1"/>
          <p:nvPr/>
        </p:nvSpPr>
        <p:spPr>
          <a:xfrm>
            <a:off x="4335780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Tier 2: max 95% credit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D2E70A-DE97-46B6-57A5-6D8594AD7468}"/>
              </a:ext>
            </a:extLst>
          </p:cNvPr>
          <p:cNvCxnSpPr>
            <a:cxnSpLocks/>
          </p:cNvCxnSpPr>
          <p:nvPr/>
        </p:nvCxnSpPr>
        <p:spPr>
          <a:xfrm>
            <a:off x="8290561" y="2117035"/>
            <a:ext cx="352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EFAE0C-E08A-3A82-9246-1C572605D3E4}"/>
              </a:ext>
            </a:extLst>
          </p:cNvPr>
          <p:cNvSpPr txBox="1"/>
          <p:nvPr/>
        </p:nvSpPr>
        <p:spPr>
          <a:xfrm>
            <a:off x="8290561" y="1752600"/>
            <a:ext cx="3520439" cy="415498"/>
          </a:xfrm>
          <a:prstGeom prst="rect">
            <a:avLst/>
          </a:prstGeom>
          <a:noFill/>
        </p:spPr>
        <p:txBody>
          <a:bodyPr wrap="square" lIns="91440" tIns="0" rtlCol="0">
            <a:spAutoFit/>
          </a:bodyPr>
          <a:lstStyle/>
          <a:p>
            <a:r>
              <a:rPr lang="en-US" sz="2400" dirty="0">
                <a:latin typeface="Athelas" panose="02000503000000020003" pitchFamily="2" charset="77"/>
              </a:rPr>
              <a:t>Tier 3: full credit possible</a:t>
            </a:r>
          </a:p>
        </p:txBody>
      </p:sp>
    </p:spTree>
    <p:extLst>
      <p:ext uri="{BB962C8B-B14F-4D97-AF65-F5344CB8AC3E}">
        <p14:creationId xmlns:p14="http://schemas.microsoft.com/office/powerpoint/2010/main" val="338132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94F-21F9-0164-58FC-BFFBA182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marketing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BAEE-E051-1371-5276-D9ECDEF2A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biotech startup where I work full-time is raising a Series A round</a:t>
            </a:r>
          </a:p>
          <a:p>
            <a:r>
              <a:rPr lang="en-US" dirty="0"/>
              <a:t>A big part of this effort is crafting a pitch deck</a:t>
            </a:r>
          </a:p>
          <a:p>
            <a:r>
              <a:rPr lang="en-US" dirty="0"/>
              <a:t>The pitch deck needs to contain messaging that is unique and differentiated from other companies VCs will be looking at</a:t>
            </a:r>
          </a:p>
          <a:p>
            <a:r>
              <a:rPr lang="en-US" dirty="0"/>
              <a:t>We can look at competitor websites to find this messaging, but this is a manual and time-consuming process, and messaging changes frequently – multiple times a year</a:t>
            </a:r>
          </a:p>
          <a:p>
            <a:r>
              <a:rPr lang="en-US" dirty="0"/>
              <a:t>Ideally we would run this process automatically, and every few months we could push a button to get a report on the state of current messaging in our field</a:t>
            </a:r>
          </a:p>
          <a:p>
            <a:pPr lvl="1"/>
            <a:r>
              <a:rPr lang="en-US" dirty="0"/>
              <a:t>What are people saying about themselves?</a:t>
            </a:r>
          </a:p>
          <a:p>
            <a:pPr lvl="1"/>
            <a:r>
              <a:rPr lang="en-US" dirty="0"/>
              <a:t>What messages are most compelling?</a:t>
            </a:r>
          </a:p>
          <a:p>
            <a:pPr lvl="1"/>
            <a:r>
              <a:rPr lang="en-US" dirty="0"/>
              <a:t>What messages are overused?</a:t>
            </a:r>
          </a:p>
        </p:txBody>
      </p:sp>
    </p:spTree>
    <p:extLst>
      <p:ext uri="{BB962C8B-B14F-4D97-AF65-F5344CB8AC3E}">
        <p14:creationId xmlns:p14="http://schemas.microsoft.com/office/powerpoint/2010/main" val="411729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3B3D-D5C1-1B3F-DD83-324BDB3F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C8E7C-E48C-D7B3-DFC0-626728E2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75819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5841B-D377-13B4-40D6-5B1957BD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9" y="2316843"/>
            <a:ext cx="7315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E72F-E849-7DBC-33EA-E2C3779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interesting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E426A-B8D1-39B0-6044-0E56E78F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686" y="1943100"/>
            <a:ext cx="7366000" cy="461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8421BF-9549-705E-FA34-C01552B4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33286"/>
            <a:ext cx="7035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E72F-E849-7DBC-33EA-E2C3779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F6D6D-F2D6-9A79-DEB0-DB28C194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77736"/>
            <a:ext cx="6819900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CC804-13A4-FD63-E1EE-208A640D9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21" y="3312885"/>
            <a:ext cx="6591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E72F-E849-7DBC-33EA-E2C3779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interesting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888EB-5050-CC10-7F04-4A6D848C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357" y="2552700"/>
            <a:ext cx="6223000" cy="3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32AB6-4B88-FDC0-3E92-CEE896DF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3" y="1419678"/>
            <a:ext cx="6527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9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D3FA-D9A2-CDC6-02CE-29691DB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design a web scraper that produces a report on the current state of marketing messaging</a:t>
            </a:r>
          </a:p>
        </p:txBody>
      </p:sp>
      <p:pic>
        <p:nvPicPr>
          <p:cNvPr id="10" name="Content Placeholder 9" descr="Checkbox Checked outline">
            <a:extLst>
              <a:ext uri="{FF2B5EF4-FFF2-40B4-BE49-F238E27FC236}">
                <a16:creationId xmlns:a16="http://schemas.microsoft.com/office/drawing/2014/main" id="{6AA89792-FE35-D082-8F8E-25AC5EC8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1942" y="4665929"/>
            <a:ext cx="563674" cy="563674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2054408-D157-087C-5A29-E4BB92865264}"/>
              </a:ext>
            </a:extLst>
          </p:cNvPr>
          <p:cNvGrpSpPr>
            <a:grpSpLocks noChangeAspect="1"/>
          </p:cNvGrpSpPr>
          <p:nvPr/>
        </p:nvGrpSpPr>
        <p:grpSpPr>
          <a:xfrm>
            <a:off x="737795" y="4745285"/>
            <a:ext cx="2209677" cy="968636"/>
            <a:chOff x="828393" y="4470836"/>
            <a:chExt cx="3160606" cy="1385486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73281907-5D30-B871-40AE-9500992C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3514" y="4470837"/>
              <a:ext cx="1385485" cy="1385485"/>
            </a:xfrm>
            <a:prstGeom prst="rect">
              <a:avLst/>
            </a:prstGeom>
          </p:spPr>
        </p:pic>
        <p:pic>
          <p:nvPicPr>
            <p:cNvPr id="6" name="Graphic 5" descr="Document outline">
              <a:extLst>
                <a:ext uri="{FF2B5EF4-FFF2-40B4-BE49-F238E27FC236}">
                  <a16:creationId xmlns:a16="http://schemas.microsoft.com/office/drawing/2014/main" id="{FB133645-2D4F-DFBC-79D2-FBEF9E79B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8393" y="4470836"/>
              <a:ext cx="1385486" cy="138548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2B91E96-DF9C-22BA-7064-3ECD885DEBC2}"/>
                </a:ext>
              </a:extLst>
            </p:cNvPr>
            <p:cNvCxnSpPr>
              <a:cxnSpLocks/>
            </p:cNvCxnSpPr>
            <p:nvPr/>
          </p:nvCxnSpPr>
          <p:spPr>
            <a:xfrm>
              <a:off x="2213879" y="5163579"/>
              <a:ext cx="38963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phic 11" descr="Table outline">
            <a:extLst>
              <a:ext uri="{FF2B5EF4-FFF2-40B4-BE49-F238E27FC236}">
                <a16:creationId xmlns:a16="http://schemas.microsoft.com/office/drawing/2014/main" id="{DF6DD41A-553D-F136-8E3C-BB1488D32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6952" y="4273292"/>
            <a:ext cx="2046514" cy="2046514"/>
          </a:xfrm>
          <a:prstGeom prst="rect">
            <a:avLst/>
          </a:prstGeom>
        </p:spPr>
      </p:pic>
      <p:pic>
        <p:nvPicPr>
          <p:cNvPr id="13" name="Content Placeholder 9" descr="Checkbox Checked outline">
            <a:extLst>
              <a:ext uri="{FF2B5EF4-FFF2-40B4-BE49-F238E27FC236}">
                <a16:creationId xmlns:a16="http://schemas.microsoft.com/office/drawing/2014/main" id="{A86A46A1-78C0-5426-F96B-C9460B4E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1942" y="5349417"/>
            <a:ext cx="563674" cy="563674"/>
          </a:xfrm>
          <a:prstGeom prst="rect">
            <a:avLst/>
          </a:prstGeom>
        </p:spPr>
      </p:pic>
      <p:pic>
        <p:nvPicPr>
          <p:cNvPr id="15" name="Graphic 14" descr="Decision chart outline">
            <a:extLst>
              <a:ext uri="{FF2B5EF4-FFF2-40B4-BE49-F238E27FC236}">
                <a16:creationId xmlns:a16="http://schemas.microsoft.com/office/drawing/2014/main" id="{838937DB-8613-1D61-874B-A3083B5AD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4437" y="4697681"/>
            <a:ext cx="1196237" cy="119623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00ABE8-CE76-A111-21C9-EDA0FE4E7E75}"/>
              </a:ext>
            </a:extLst>
          </p:cNvPr>
          <p:cNvSpPr txBox="1">
            <a:spLocks/>
          </p:cNvSpPr>
          <p:nvPr/>
        </p:nvSpPr>
        <p:spPr>
          <a:xfrm>
            <a:off x="351935" y="1779024"/>
            <a:ext cx="2744200" cy="249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1: scrape text from dozens of websites</a:t>
            </a:r>
          </a:p>
          <a:p>
            <a:pPr lvl="1"/>
            <a:r>
              <a:rPr lang="en-US" dirty="0"/>
              <a:t>You know how to do this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375B16-61BA-5575-A206-4F152D66978C}"/>
              </a:ext>
            </a:extLst>
          </p:cNvPr>
          <p:cNvSpPr txBox="1">
            <a:spLocks/>
          </p:cNvSpPr>
          <p:nvPr/>
        </p:nvSpPr>
        <p:spPr>
          <a:xfrm>
            <a:off x="3268109" y="1779025"/>
            <a:ext cx="2744200" cy="2494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classify the data</a:t>
            </a:r>
          </a:p>
          <a:p>
            <a:pPr lvl="1"/>
            <a:r>
              <a:rPr lang="en-US" dirty="0"/>
              <a:t>Annoying but you only have to do it once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34CC22-ED1F-03E5-13A8-46502CC25A54}"/>
              </a:ext>
            </a:extLst>
          </p:cNvPr>
          <p:cNvSpPr txBox="1">
            <a:spLocks/>
          </p:cNvSpPr>
          <p:nvPr/>
        </p:nvSpPr>
        <p:spPr>
          <a:xfrm>
            <a:off x="6184283" y="1779025"/>
            <a:ext cx="2744200" cy="2494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3: train a model on the classified data</a:t>
            </a:r>
          </a:p>
          <a:p>
            <a:pPr lvl="1"/>
            <a:r>
              <a:rPr lang="en-US" dirty="0"/>
              <a:t>You know how to do this too</a:t>
            </a:r>
          </a:p>
          <a:p>
            <a:pPr lvl="1"/>
            <a:r>
              <a:rPr lang="en-US" dirty="0"/>
              <a:t>We will learn more techniques today</a:t>
            </a:r>
          </a:p>
        </p:txBody>
      </p:sp>
      <p:pic>
        <p:nvPicPr>
          <p:cNvPr id="21" name="Graphic 20" descr="Illustrator outline">
            <a:extLst>
              <a:ext uri="{FF2B5EF4-FFF2-40B4-BE49-F238E27FC236}">
                <a16:creationId xmlns:a16="http://schemas.microsoft.com/office/drawing/2014/main" id="{9FC68817-3700-F187-4F8B-357C8C82F5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77591" y="4617009"/>
            <a:ext cx="1357583" cy="135758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E70DB3C-1E56-5DB1-2BB4-0C830EDCB86F}"/>
              </a:ext>
            </a:extLst>
          </p:cNvPr>
          <p:cNvSpPr txBox="1">
            <a:spLocks/>
          </p:cNvSpPr>
          <p:nvPr/>
        </p:nvSpPr>
        <p:spPr>
          <a:xfrm>
            <a:off x="9100456" y="1768431"/>
            <a:ext cx="2744200" cy="2494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4: use the trained model on new site data</a:t>
            </a:r>
          </a:p>
        </p:txBody>
      </p:sp>
    </p:spTree>
    <p:extLst>
      <p:ext uri="{BB962C8B-B14F-4D97-AF65-F5344CB8AC3E}">
        <p14:creationId xmlns:p14="http://schemas.microsoft.com/office/powerpoint/2010/main" val="88759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FA5DC4-CA5C-0E84-7DA4-1EDA28E9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anyone else find this annoying?</a:t>
            </a:r>
          </a:p>
        </p:txBody>
      </p:sp>
      <p:pic>
        <p:nvPicPr>
          <p:cNvPr id="18" name="Picture 17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573E0F87-D17E-411B-3082-0923CFA3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9" y="1877439"/>
            <a:ext cx="1661495" cy="4675761"/>
          </a:xfrm>
          <a:prstGeom prst="rect">
            <a:avLst/>
          </a:prstGeom>
        </p:spPr>
      </p:pic>
      <p:pic>
        <p:nvPicPr>
          <p:cNvPr id="20" name="Picture 19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580374D-63ED-38E5-9F2D-D2750405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04" y="1877440"/>
            <a:ext cx="1757719" cy="4675761"/>
          </a:xfrm>
          <a:prstGeom prst="rect">
            <a:avLst/>
          </a:prstGeom>
        </p:spPr>
      </p:pic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9F3FEE5F-FAA0-70AA-FFA0-19B36AED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93" y="1877440"/>
            <a:ext cx="1641491" cy="4675761"/>
          </a:xfrm>
          <a:prstGeom prst="rect">
            <a:avLst/>
          </a:prstGeom>
        </p:spPr>
      </p:pic>
      <p:pic>
        <p:nvPicPr>
          <p:cNvPr id="24" name="Picture 23" descr="A collage of food&#10;&#10;Description automatically generated with medium confidence">
            <a:extLst>
              <a:ext uri="{FF2B5EF4-FFF2-40B4-BE49-F238E27FC236}">
                <a16:creationId xmlns:a16="http://schemas.microsoft.com/office/drawing/2014/main" id="{D7225D47-0909-B6DA-3F7C-412A79222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853" y="1877440"/>
            <a:ext cx="1658072" cy="4675761"/>
          </a:xfrm>
          <a:prstGeom prst="rect">
            <a:avLst/>
          </a:prstGeom>
        </p:spPr>
      </p:pic>
      <p:pic>
        <p:nvPicPr>
          <p:cNvPr id="26" name="Picture 2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FB68EF0-6ACD-64F4-81BB-5FA0CABF9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805" y="1934185"/>
            <a:ext cx="1978981" cy="4675761"/>
          </a:xfrm>
          <a:prstGeom prst="rect">
            <a:avLst/>
          </a:prstGeom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694275-D589-0D4E-46FB-31FA9067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3031" y="1877440"/>
            <a:ext cx="1647968" cy="46757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A628338-F3AA-CD7B-B5FE-54D8FBB73ED6}"/>
              </a:ext>
            </a:extLst>
          </p:cNvPr>
          <p:cNvSpPr/>
          <p:nvPr/>
        </p:nvSpPr>
        <p:spPr>
          <a:xfrm>
            <a:off x="2289982" y="4630366"/>
            <a:ext cx="1459149" cy="86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1EF3A6-A2BF-C2BC-6A1E-A4C3DA056077}"/>
              </a:ext>
            </a:extLst>
          </p:cNvPr>
          <p:cNvSpPr/>
          <p:nvPr/>
        </p:nvSpPr>
        <p:spPr>
          <a:xfrm>
            <a:off x="8897565" y="3429000"/>
            <a:ext cx="13201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9327FA-6F4D-E2D0-DFA2-78D7084E5A88}"/>
              </a:ext>
            </a:extLst>
          </p:cNvPr>
          <p:cNvSpPr/>
          <p:nvPr/>
        </p:nvSpPr>
        <p:spPr>
          <a:xfrm>
            <a:off x="10871899" y="1877439"/>
            <a:ext cx="939101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D13380-5211-CFAC-3234-70B5046BA508}"/>
              </a:ext>
            </a:extLst>
          </p:cNvPr>
          <p:cNvSpPr/>
          <p:nvPr/>
        </p:nvSpPr>
        <p:spPr>
          <a:xfrm>
            <a:off x="10871899" y="4343399"/>
            <a:ext cx="939101" cy="843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E8408A-3D40-01A0-3C9F-05566D6A0AB6}"/>
              </a:ext>
            </a:extLst>
          </p:cNvPr>
          <p:cNvSpPr/>
          <p:nvPr/>
        </p:nvSpPr>
        <p:spPr>
          <a:xfrm>
            <a:off x="380999" y="1219200"/>
            <a:ext cx="7411925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Scroll angrily past this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859F06-1F89-2A73-385A-82D4FAEAE4B9}"/>
              </a:ext>
            </a:extLst>
          </p:cNvPr>
          <p:cNvSpPr/>
          <p:nvPr/>
        </p:nvSpPr>
        <p:spPr>
          <a:xfrm>
            <a:off x="8015805" y="1219200"/>
            <a:ext cx="3795195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Actual recipe</a:t>
            </a:r>
          </a:p>
        </p:txBody>
      </p:sp>
    </p:spTree>
    <p:extLst>
      <p:ext uri="{BB962C8B-B14F-4D97-AF65-F5344CB8AC3E}">
        <p14:creationId xmlns:p14="http://schemas.microsoft.com/office/powerpoint/2010/main" val="125595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258-4ABF-79BD-1387-8D506975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29999" cy="914400"/>
          </a:xfrm>
        </p:spPr>
        <p:txBody>
          <a:bodyPr/>
          <a:lstStyle/>
          <a:p>
            <a:r>
              <a:rPr lang="en-US" dirty="0"/>
              <a:t>ML project lifecycle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E5688-AB15-6AF0-254C-A7E210DF6244}"/>
              </a:ext>
            </a:extLst>
          </p:cNvPr>
          <p:cNvGrpSpPr/>
          <p:nvPr/>
        </p:nvGrpSpPr>
        <p:grpSpPr>
          <a:xfrm>
            <a:off x="381001" y="1752600"/>
            <a:ext cx="11429999" cy="914401"/>
            <a:chOff x="381000" y="1376176"/>
            <a:chExt cx="11429999" cy="2213113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950B1A57-2793-6E70-73A5-BB183F85B476}"/>
                </a:ext>
              </a:extLst>
            </p:cNvPr>
            <p:cNvSpPr/>
            <p:nvPr/>
          </p:nvSpPr>
          <p:spPr>
            <a:xfrm>
              <a:off x="381000" y="1376176"/>
              <a:ext cx="2163418" cy="543341"/>
            </a:xfrm>
            <a:prstGeom prst="homePlat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thelas" panose="02000503000000020003" pitchFamily="2" charset="77"/>
                </a:rPr>
                <a:t>Scoping</a:t>
              </a: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11C5D2C2-6516-2002-2B19-8192B7E39EEE}"/>
                </a:ext>
              </a:extLst>
            </p:cNvPr>
            <p:cNvSpPr/>
            <p:nvPr/>
          </p:nvSpPr>
          <p:spPr>
            <a:xfrm>
              <a:off x="2595218" y="1376176"/>
              <a:ext cx="3038060" cy="543341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thelas" panose="02000503000000020003" pitchFamily="2" charset="77"/>
                </a:rPr>
                <a:t>Data</a:t>
              </a:r>
            </a:p>
          </p:txBody>
        </p:sp>
        <p:sp>
          <p:nvSpPr>
            <p:cNvPr id="6" name="Chevron 5">
              <a:extLst>
                <a:ext uri="{FF2B5EF4-FFF2-40B4-BE49-F238E27FC236}">
                  <a16:creationId xmlns:a16="http://schemas.microsoft.com/office/drawing/2014/main" id="{F3683405-7AF1-353F-AE5F-B63F9E8DDA64}"/>
                </a:ext>
              </a:extLst>
            </p:cNvPr>
            <p:cNvSpPr/>
            <p:nvPr/>
          </p:nvSpPr>
          <p:spPr>
            <a:xfrm>
              <a:off x="5684078" y="1376176"/>
              <a:ext cx="3038060" cy="543341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thelas" panose="02000503000000020003" pitchFamily="2" charset="77"/>
                </a:rPr>
                <a:t>Modeling</a:t>
              </a: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E4C773CA-4F4D-5C15-9330-988F9FC26F57}"/>
                </a:ext>
              </a:extLst>
            </p:cNvPr>
            <p:cNvSpPr/>
            <p:nvPr/>
          </p:nvSpPr>
          <p:spPr>
            <a:xfrm>
              <a:off x="8772939" y="1376176"/>
              <a:ext cx="3038060" cy="543341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thelas" panose="02000503000000020003" pitchFamily="2" charset="77"/>
                </a:rPr>
                <a:t>Deployment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6D9CAD-62E1-8B5B-7FCD-BC15BD302DB7}"/>
                </a:ext>
              </a:extLst>
            </p:cNvPr>
            <p:cNvSpPr/>
            <p:nvPr/>
          </p:nvSpPr>
          <p:spPr>
            <a:xfrm>
              <a:off x="381000" y="2052036"/>
              <a:ext cx="1924878" cy="1537253"/>
            </a:xfrm>
            <a:prstGeom prst="rect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thelas" panose="02000503000000020003" pitchFamily="2" charset="77"/>
                </a:rPr>
                <a:t>Define project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239260-EEE3-59F6-F093-6C514E3570C0}"/>
                </a:ext>
              </a:extLst>
            </p:cNvPr>
            <p:cNvSpPr/>
            <p:nvPr/>
          </p:nvSpPr>
          <p:spPr>
            <a:xfrm>
              <a:off x="2595218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Define and establish baseline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2A5EB2-7F9D-6A7A-E74F-2F24B85FF2F5}"/>
                </a:ext>
              </a:extLst>
            </p:cNvPr>
            <p:cNvSpPr/>
            <p:nvPr/>
          </p:nvSpPr>
          <p:spPr>
            <a:xfrm>
              <a:off x="4114248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Label and organize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695D62-5F6C-2BF3-57D8-250DE42BA363}"/>
                </a:ext>
              </a:extLst>
            </p:cNvPr>
            <p:cNvSpPr/>
            <p:nvPr/>
          </p:nvSpPr>
          <p:spPr>
            <a:xfrm>
              <a:off x="5684078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Select and train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86771-023A-1576-164D-911345E849D6}"/>
                </a:ext>
              </a:extLst>
            </p:cNvPr>
            <p:cNvSpPr/>
            <p:nvPr/>
          </p:nvSpPr>
          <p:spPr>
            <a:xfrm>
              <a:off x="7203108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Perform error analysis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9A4E0-4B93-A963-2694-CC7C9F6974BE}"/>
                </a:ext>
              </a:extLst>
            </p:cNvPr>
            <p:cNvSpPr/>
            <p:nvPr/>
          </p:nvSpPr>
          <p:spPr>
            <a:xfrm>
              <a:off x="8772939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Deploy in production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B32417-ED0D-2878-6763-27DCD6C467F0}"/>
                </a:ext>
              </a:extLst>
            </p:cNvPr>
            <p:cNvSpPr/>
            <p:nvPr/>
          </p:nvSpPr>
          <p:spPr>
            <a:xfrm>
              <a:off x="10291969" y="2052036"/>
              <a:ext cx="1433443" cy="15372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thelas" panose="02000503000000020003" pitchFamily="2" charset="77"/>
                </a:rPr>
                <a:t>Monitor and maintain system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D55E-0EF7-6123-6E36-310D4D81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116709"/>
            <a:ext cx="3549977" cy="1181914"/>
          </a:xfrm>
        </p:spPr>
        <p:txBody>
          <a:bodyPr>
            <a:normAutofit/>
          </a:bodyPr>
          <a:lstStyle/>
          <a:p>
            <a:r>
              <a:rPr lang="en-US" dirty="0"/>
              <a:t>Current state of web recipes: unstructured data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F88DA2E-43DB-B57E-86BE-A86E05346AEE}"/>
              </a:ext>
            </a:extLst>
          </p:cNvPr>
          <p:cNvSpPr txBox="1">
            <a:spLocks/>
          </p:cNvSpPr>
          <p:nvPr/>
        </p:nvSpPr>
        <p:spPr>
          <a:xfrm>
            <a:off x="4321011" y="3116709"/>
            <a:ext cx="3549977" cy="1764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Goal: structure thousands of recipes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27FC72A-7B64-5A7C-8E6E-3E01FA9CFB03}"/>
              </a:ext>
            </a:extLst>
          </p:cNvPr>
          <p:cNvSpPr txBox="1">
            <a:spLocks/>
          </p:cNvSpPr>
          <p:nvPr/>
        </p:nvSpPr>
        <p:spPr>
          <a:xfrm>
            <a:off x="8261022" y="3116709"/>
            <a:ext cx="3549977" cy="1764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thelas" panose="0200050300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Metrics: accuracy of classification of text to ingredients</a:t>
            </a:r>
          </a:p>
        </p:txBody>
      </p:sp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9FDA0F7F-03B7-52C9-52CF-3DD1A0678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488" y="4417907"/>
            <a:ext cx="1905001" cy="1905001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F6AB7C93-F0C7-7C4A-B85F-4339774B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867" y="4677665"/>
            <a:ext cx="1385485" cy="1385485"/>
          </a:xfrm>
          <a:prstGeom prst="rect">
            <a:avLst/>
          </a:prstGeom>
        </p:spPr>
      </p:pic>
      <p:pic>
        <p:nvPicPr>
          <p:cNvPr id="27" name="Graphic 26" descr="Document outline">
            <a:extLst>
              <a:ext uri="{FF2B5EF4-FFF2-40B4-BE49-F238E27FC236}">
                <a16:creationId xmlns:a16="http://schemas.microsoft.com/office/drawing/2014/main" id="{780FC3C4-2D08-00D5-6F95-2516CCFA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746" y="4677664"/>
            <a:ext cx="1385486" cy="138548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AA32A8-23F3-C238-ED98-EA9354D5C880}"/>
              </a:ext>
            </a:extLst>
          </p:cNvPr>
          <p:cNvCxnSpPr>
            <a:cxnSpLocks/>
          </p:cNvCxnSpPr>
          <p:nvPr/>
        </p:nvCxnSpPr>
        <p:spPr>
          <a:xfrm>
            <a:off x="5706232" y="5370407"/>
            <a:ext cx="38963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ullseye outline">
            <a:extLst>
              <a:ext uri="{FF2B5EF4-FFF2-40B4-BE49-F238E27FC236}">
                <a16:creationId xmlns:a16="http://schemas.microsoft.com/office/drawing/2014/main" id="{57C208D1-F260-486C-5B31-019F3BF93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3510" y="441790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6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13947</TotalTime>
  <Words>961</Words>
  <Application>Microsoft Macintosh PowerPoint</Application>
  <PresentationFormat>Widescreen</PresentationFormat>
  <Paragraphs>220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Athelas</vt:lpstr>
      <vt:lpstr>Calibri</vt:lpstr>
      <vt:lpstr>Franklin Gothic Book</vt:lpstr>
      <vt:lpstr>Office Theme</vt:lpstr>
      <vt:lpstr>Stern data bootcamp Session 10</vt:lpstr>
      <vt:lpstr>Example 1: marketing messaging</vt:lpstr>
      <vt:lpstr>Interesting</vt:lpstr>
      <vt:lpstr>Not interesting</vt:lpstr>
      <vt:lpstr>Interesting</vt:lpstr>
      <vt:lpstr>Not interesting</vt:lpstr>
      <vt:lpstr>Goal: design a web scraper that produces a report on the current state of marketing messaging</vt:lpstr>
      <vt:lpstr>Example 2: anyone else find this annoying?</vt:lpstr>
      <vt:lpstr>ML project lifecycle</vt:lpstr>
      <vt:lpstr>ML project lifecycle</vt:lpstr>
      <vt:lpstr>ML project lifecycle</vt:lpstr>
      <vt:lpstr>ML project lifecycle</vt:lpstr>
      <vt:lpstr>ML project lifecycle</vt:lpstr>
      <vt:lpstr>ML project lifecycle</vt:lpstr>
      <vt:lpstr>ML project lifecycle</vt:lpstr>
      <vt:lpstr>Final project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action</dc:title>
  <dc:creator>Toby Penk</dc:creator>
  <cp:lastModifiedBy>Toby Penk</cp:lastModifiedBy>
  <cp:revision>31</cp:revision>
  <dcterms:created xsi:type="dcterms:W3CDTF">2022-11-08T17:23:06Z</dcterms:created>
  <dcterms:modified xsi:type="dcterms:W3CDTF">2023-04-13T15:13:02Z</dcterms:modified>
</cp:coreProperties>
</file>